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sldIdLst>
    <p:sldId id="375" r:id="rId3"/>
    <p:sldId id="368" r:id="rId4"/>
    <p:sldId id="256" r:id="rId5"/>
    <p:sldId id="365" r:id="rId6"/>
    <p:sldId id="364" r:id="rId7"/>
  </p:sldIdLst>
  <p:sldSz cx="9144000" cy="6858000" type="screen4x3"/>
  <p:notesSz cx="9144000" cy="6858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30066" y="294259"/>
            <a:ext cx="2483866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16939" y="4969840"/>
            <a:ext cx="7310120" cy="941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182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 u="heavy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 u="heavy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7710" y="1995297"/>
            <a:ext cx="3285490" cy="4227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5028" y="1949323"/>
            <a:ext cx="3496309" cy="429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F1F1F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 u="heavy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493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601" y="767714"/>
            <a:ext cx="5436795" cy="755463"/>
          </a:xfrm>
        </p:spPr>
        <p:txBody>
          <a:bodyPr lIns="0" tIns="0" rIns="0" bIns="0"/>
          <a:lstStyle>
            <a:lvl1pPr>
              <a:defRPr sz="4909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937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601" y="767714"/>
            <a:ext cx="5436795" cy="755463"/>
          </a:xfrm>
        </p:spPr>
        <p:txBody>
          <a:bodyPr lIns="0" tIns="0" rIns="0" bIns="0"/>
          <a:lstStyle>
            <a:lvl1pPr>
              <a:defRPr sz="4909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003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601" y="767714"/>
            <a:ext cx="5436795" cy="755463"/>
          </a:xfrm>
        </p:spPr>
        <p:txBody>
          <a:bodyPr lIns="0" tIns="0" rIns="0" bIns="0"/>
          <a:lstStyle>
            <a:lvl1pPr>
              <a:defRPr sz="4909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844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53185" y="446658"/>
            <a:ext cx="643762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 u="heavy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3874" y="1790141"/>
            <a:ext cx="8096250" cy="38677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601" y="767714"/>
            <a:ext cx="5436795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503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6137" y="523442"/>
            <a:ext cx="3706906" cy="2119346"/>
          </a:xfrm>
          <a:prstGeom prst="rect">
            <a:avLst/>
          </a:prstGeom>
        </p:spPr>
        <p:txBody>
          <a:bodyPr vert="horz" wrap="square" lIns="0" tIns="12556" rIns="0" bIns="0" rtlCol="0">
            <a:spAutoFit/>
          </a:bodyPr>
          <a:lstStyle/>
          <a:p>
            <a:pPr marL="7793" marR="3464" algn="ctr">
              <a:lnSpc>
                <a:spcPts val="6095"/>
              </a:lnSpc>
              <a:spcBef>
                <a:spcPts val="99"/>
              </a:spcBef>
            </a:pPr>
            <a:r>
              <a:rPr spc="-3" dirty="0"/>
              <a:t>Advance  Electronic</a:t>
            </a:r>
            <a:r>
              <a:rPr spc="-48" dirty="0"/>
              <a:t> </a:t>
            </a:r>
            <a:r>
              <a:rPr spc="-3" dirty="0"/>
              <a:t>I</a:t>
            </a:r>
          </a:p>
          <a:p>
            <a:pPr algn="ctr">
              <a:spcBef>
                <a:spcPts val="290"/>
              </a:spcBef>
            </a:pPr>
            <a:r>
              <a:rPr sz="3273" b="0" spc="-3" dirty="0">
                <a:latin typeface="Courier New"/>
                <a:cs typeface="Courier New"/>
              </a:rPr>
              <a:t>THIRD</a:t>
            </a:r>
            <a:r>
              <a:rPr sz="3273" b="0" spc="-34" dirty="0">
                <a:latin typeface="Courier New"/>
                <a:cs typeface="Courier New"/>
              </a:rPr>
              <a:t> </a:t>
            </a:r>
            <a:r>
              <a:rPr sz="3273" b="0" spc="-3" dirty="0">
                <a:latin typeface="Courier New"/>
                <a:cs typeface="Courier New"/>
              </a:rPr>
              <a:t>YEAR</a:t>
            </a:r>
            <a:endParaRPr sz="3273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13952" y="4375092"/>
            <a:ext cx="640773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Electronic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28743" y="4375092"/>
            <a:ext cx="733425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Devices</a:t>
            </a:r>
            <a:r>
              <a:rPr sz="818" spc="17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and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9934" y="4109648"/>
            <a:ext cx="2486891" cy="514663"/>
          </a:xfrm>
          <a:prstGeom prst="rect">
            <a:avLst/>
          </a:prstGeom>
        </p:spPr>
        <p:txBody>
          <a:bodyPr vert="horz" wrap="square" lIns="0" tIns="70139" rIns="0" bIns="0" rtlCol="0">
            <a:spAutoFit/>
          </a:bodyPr>
          <a:lstStyle/>
          <a:p>
            <a:pPr marL="41563" defTabSz="623438">
              <a:spcBef>
                <a:spcPts val="552"/>
              </a:spcBef>
            </a:pPr>
            <a:r>
              <a:rPr sz="784" b="1" i="1" spc="109" dirty="0">
                <a:solidFill>
                  <a:prstClr val="black"/>
                </a:solidFill>
                <a:latin typeface="Times New Roman"/>
                <a:cs typeface="Times New Roman"/>
              </a:rPr>
              <a:t>Main</a:t>
            </a:r>
            <a:r>
              <a:rPr sz="784" b="1" i="1" spc="4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784" b="1" i="1" spc="58" dirty="0">
                <a:solidFill>
                  <a:prstClr val="black"/>
                </a:solidFill>
                <a:latin typeface="Times New Roman"/>
                <a:cs typeface="Times New Roman"/>
              </a:rPr>
              <a:t>References:</a:t>
            </a:r>
            <a:endParaRPr sz="784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64085" marR="3464" indent="-155859" defTabSz="623438">
              <a:lnSpc>
                <a:spcPts val="927"/>
              </a:lnSpc>
              <a:spcBef>
                <a:spcPts val="740"/>
              </a:spcBef>
            </a:pPr>
            <a:r>
              <a:rPr sz="920" dirty="0">
                <a:solidFill>
                  <a:prstClr val="black"/>
                </a:solidFill>
                <a:latin typeface="Courier New"/>
                <a:cs typeface="Courier New"/>
              </a:rPr>
              <a:t>1- </a:t>
            </a:r>
            <a:r>
              <a:rPr sz="682" i="1" spc="99" dirty="0">
                <a:solidFill>
                  <a:prstClr val="black"/>
                </a:solidFill>
                <a:latin typeface="Times New Roman"/>
                <a:cs typeface="Times New Roman"/>
              </a:rPr>
              <a:t>Robert </a:t>
            </a:r>
            <a:r>
              <a:rPr sz="682" i="1" spc="48" dirty="0">
                <a:solidFill>
                  <a:prstClr val="black"/>
                </a:solidFill>
                <a:latin typeface="Times New Roman"/>
                <a:cs typeface="Times New Roman"/>
              </a:rPr>
              <a:t>L. </a:t>
            </a:r>
            <a:r>
              <a:rPr sz="682" i="1" spc="89" dirty="0">
                <a:solidFill>
                  <a:prstClr val="black"/>
                </a:solidFill>
                <a:latin typeface="Times New Roman"/>
                <a:cs typeface="Times New Roman"/>
              </a:rPr>
              <a:t>Boylestad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and </a:t>
            </a:r>
            <a:r>
              <a:rPr sz="682" i="1" spc="72" dirty="0">
                <a:solidFill>
                  <a:prstClr val="black"/>
                </a:solidFill>
                <a:latin typeface="Times New Roman"/>
                <a:cs typeface="Times New Roman"/>
              </a:rPr>
              <a:t>Louis </a:t>
            </a:r>
            <a:r>
              <a:rPr sz="682" i="1" spc="92" dirty="0">
                <a:solidFill>
                  <a:prstClr val="black"/>
                </a:solidFill>
                <a:latin typeface="Times New Roman"/>
                <a:cs typeface="Times New Roman"/>
              </a:rPr>
              <a:t>Nashelsky</a:t>
            </a:r>
            <a:r>
              <a:rPr sz="818" spc="92" dirty="0">
                <a:solidFill>
                  <a:prstClr val="black"/>
                </a:solidFill>
                <a:latin typeface="Courier New"/>
                <a:cs typeface="Courier New"/>
              </a:rPr>
              <a:t>,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“ 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Circuit Theory</a:t>
            </a:r>
            <a:r>
              <a:rPr sz="818" spc="-10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“.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59934" y="4607849"/>
            <a:ext cx="1805853" cy="150758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920" dirty="0">
                <a:solidFill>
                  <a:prstClr val="black"/>
                </a:solidFill>
                <a:latin typeface="Courier New"/>
                <a:cs typeface="Courier New"/>
              </a:rPr>
              <a:t>2-</a:t>
            </a:r>
            <a:r>
              <a:rPr sz="920" spc="-443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682" i="1" spc="102" dirty="0">
                <a:solidFill>
                  <a:prstClr val="black"/>
                </a:solidFill>
                <a:latin typeface="Times New Roman"/>
                <a:cs typeface="Times New Roman"/>
              </a:rPr>
              <a:t>Thomas</a:t>
            </a:r>
            <a:r>
              <a:rPr sz="682" i="1" spc="48" dirty="0">
                <a:solidFill>
                  <a:prstClr val="black"/>
                </a:solidFill>
                <a:latin typeface="Times New Roman"/>
                <a:cs typeface="Times New Roman"/>
              </a:rPr>
              <a:t> L.</a:t>
            </a:r>
            <a:r>
              <a:rPr sz="682" i="1" spc="5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682" i="1" spc="75" dirty="0">
                <a:solidFill>
                  <a:prstClr val="black"/>
                </a:solidFill>
                <a:latin typeface="Times New Roman"/>
                <a:cs typeface="Times New Roman"/>
              </a:rPr>
              <a:t>Floyd</a:t>
            </a:r>
            <a:r>
              <a:rPr sz="818" spc="75" dirty="0">
                <a:solidFill>
                  <a:prstClr val="black"/>
                </a:solidFill>
                <a:latin typeface="Courier New"/>
                <a:cs typeface="Courier New"/>
              </a:rPr>
              <a:t>,</a:t>
            </a:r>
            <a:r>
              <a:rPr sz="818" spc="-14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“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 Electronic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73024" y="4621357"/>
            <a:ext cx="952933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Devices. CCV</a:t>
            </a:r>
            <a:r>
              <a:rPr sz="818" spc="-58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“.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59934" y="4736696"/>
            <a:ext cx="4076267" cy="150758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920" dirty="0">
                <a:solidFill>
                  <a:prstClr val="black"/>
                </a:solidFill>
                <a:latin typeface="Courier New"/>
                <a:cs typeface="Courier New"/>
              </a:rPr>
              <a:t>3- </a:t>
            </a:r>
            <a:r>
              <a:rPr sz="682" i="1" spc="112" dirty="0">
                <a:solidFill>
                  <a:prstClr val="black"/>
                </a:solidFill>
                <a:latin typeface="Times New Roman"/>
                <a:cs typeface="Times New Roman"/>
              </a:rPr>
              <a:t>Adel </a:t>
            </a:r>
            <a:r>
              <a:rPr sz="682" i="1" spc="37" dirty="0">
                <a:solidFill>
                  <a:prstClr val="black"/>
                </a:solidFill>
                <a:latin typeface="Times New Roman"/>
                <a:cs typeface="Times New Roman"/>
              </a:rPr>
              <a:t>S. </a:t>
            </a:r>
            <a:r>
              <a:rPr sz="682" i="1" spc="92" dirty="0">
                <a:solidFill>
                  <a:prstClr val="black"/>
                </a:solidFill>
                <a:latin typeface="Times New Roman"/>
                <a:cs typeface="Times New Roman"/>
              </a:rPr>
              <a:t>Sedra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and </a:t>
            </a:r>
            <a:r>
              <a:rPr sz="682" i="1" spc="123" dirty="0">
                <a:solidFill>
                  <a:prstClr val="black"/>
                </a:solidFill>
                <a:latin typeface="Times New Roman"/>
                <a:cs typeface="Times New Roman"/>
              </a:rPr>
              <a:t>Kenneth </a:t>
            </a:r>
            <a:r>
              <a:rPr sz="682" i="1" spc="61" dirty="0">
                <a:solidFill>
                  <a:prstClr val="black"/>
                </a:solidFill>
                <a:latin typeface="Times New Roman"/>
                <a:cs typeface="Times New Roman"/>
              </a:rPr>
              <a:t>Carless </a:t>
            </a:r>
            <a:r>
              <a:rPr sz="682" i="1" spc="89" dirty="0">
                <a:solidFill>
                  <a:prstClr val="black"/>
                </a:solidFill>
                <a:latin typeface="Times New Roman"/>
                <a:cs typeface="Times New Roman"/>
              </a:rPr>
              <a:t>Smith</a:t>
            </a:r>
            <a:r>
              <a:rPr sz="818" spc="89" dirty="0">
                <a:solidFill>
                  <a:prstClr val="black"/>
                </a:solidFill>
                <a:latin typeface="Courier New"/>
                <a:cs typeface="Courier New"/>
              </a:rPr>
              <a:t>,</a:t>
            </a:r>
            <a:r>
              <a:rPr sz="818" spc="-33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“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Microelectronic circuits “.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21192" y="3466165"/>
            <a:ext cx="1349952" cy="19757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  <a:tabLst>
                <a:tab pos="748991" algn="l"/>
              </a:tabLst>
            </a:pPr>
            <a:r>
              <a:rPr sz="1227" b="1" i="1" spc="-27" dirty="0">
                <a:solidFill>
                  <a:prstClr val="black"/>
                </a:solidFill>
                <a:latin typeface="Arial"/>
                <a:cs typeface="Arial"/>
              </a:rPr>
              <a:t>Lecturer:	</a:t>
            </a:r>
            <a:r>
              <a:rPr sz="1227" b="1" i="1" spc="-136" dirty="0">
                <a:solidFill>
                  <a:prstClr val="black"/>
                </a:solidFill>
                <a:latin typeface="Arial"/>
                <a:cs typeface="Arial"/>
              </a:rPr>
              <a:t>Abbas</a:t>
            </a:r>
            <a:r>
              <a:rPr sz="1227" b="1" i="1" spc="17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227" b="1" i="1" spc="-99" dirty="0">
                <a:solidFill>
                  <a:prstClr val="black"/>
                </a:solidFill>
                <a:latin typeface="Arial"/>
                <a:cs typeface="Arial"/>
              </a:rPr>
              <a:t>S.</a:t>
            </a:r>
            <a:endParaRPr sz="12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66564" y="3466165"/>
            <a:ext cx="486208" cy="19757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1227" b="1" i="1" spc="-184" dirty="0">
                <a:solidFill>
                  <a:prstClr val="black"/>
                </a:solidFill>
                <a:latin typeface="Arial"/>
                <a:cs typeface="Arial"/>
              </a:rPr>
              <a:t>Hameed</a:t>
            </a:r>
            <a:endParaRPr sz="1227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/>
              <a:t>Electronic Devices and Circuit Theory 11th Ed., Robert L. Boylestad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936748" y="1676400"/>
            <a:ext cx="3035807" cy="1546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5801" y="1866341"/>
            <a:ext cx="7946008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8000" b="1" u="none" dirty="0">
                <a:solidFill>
                  <a:srgbClr val="FFFF00"/>
                </a:solidFill>
              </a:rPr>
              <a:t>Miller’s Theorem</a:t>
            </a:r>
            <a:br>
              <a:rPr lang="en-US" sz="8000" b="1" u="none" dirty="0">
                <a:solidFill>
                  <a:srgbClr val="FFFF00"/>
                </a:solidFill>
              </a:rPr>
            </a:br>
            <a:r>
              <a:rPr lang="en-US" sz="8000" b="1" u="none" dirty="0" err="1">
                <a:solidFill>
                  <a:srgbClr val="FFFF00"/>
                </a:solidFill>
              </a:rPr>
              <a:t>lect</a:t>
            </a:r>
            <a:r>
              <a:rPr lang="en-US" sz="8000" b="1" u="none" dirty="0">
                <a:solidFill>
                  <a:srgbClr val="FFFF00"/>
                </a:solidFill>
              </a:rPr>
              <a:t> 2</a:t>
            </a:r>
            <a:endParaRPr sz="8000" u="none" dirty="0">
              <a:solidFill>
                <a:srgbClr val="FFFF00"/>
              </a:solidFill>
              <a:latin typeface="Bell MT" panose="02020503060305020303" pitchFamily="18" charset="0"/>
              <a:cs typeface="Akhbar MT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A90A0B-2A8C-4A63-AC21-12948A15B149}"/>
              </a:ext>
            </a:extLst>
          </p:cNvPr>
          <p:cNvSpPr txBox="1"/>
          <p:nvPr/>
        </p:nvSpPr>
        <p:spPr>
          <a:xfrm>
            <a:off x="152400" y="5450209"/>
            <a:ext cx="86106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1- Electronic Devices and Circuit Theory       by   Robert L. </a:t>
            </a:r>
            <a:r>
              <a:rPr lang="en-US" sz="2000" dirty="0" err="1">
                <a:solidFill>
                  <a:schemeClr val="bg1"/>
                </a:solidFill>
              </a:rPr>
              <a:t>Boylestad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2- Electronic  Devices. CCV                               by   Thomas L. Floyd</a:t>
            </a:r>
          </a:p>
          <a:p>
            <a:r>
              <a:rPr lang="en-US" sz="2000" dirty="0">
                <a:solidFill>
                  <a:schemeClr val="bg1"/>
                </a:solidFill>
              </a:rPr>
              <a:t>3- Microelectronic Circuits                               by   </a:t>
            </a:r>
            <a:r>
              <a:rPr lang="en-US" sz="2000" dirty="0" err="1">
                <a:solidFill>
                  <a:schemeClr val="bg1"/>
                </a:solidFill>
              </a:rPr>
              <a:t>Sedra</a:t>
            </a:r>
            <a:r>
              <a:rPr lang="en-US" sz="2000" dirty="0">
                <a:solidFill>
                  <a:schemeClr val="bg1"/>
                </a:solidFill>
              </a:rPr>
              <a:t>/Smith</a:t>
            </a:r>
            <a:endParaRPr lang="ar-IQ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961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/>
              <a:t>Electronic Devices and Circuit Theory 11th Ed., Robert L. Boylestad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62000" y="609600"/>
            <a:ext cx="7946008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sz="5400" b="1" u="none" dirty="0">
                <a:solidFill>
                  <a:srgbClr val="FFFF00"/>
                </a:solidFill>
              </a:rPr>
              <a:t>Miller’s theorem</a:t>
            </a:r>
            <a:endParaRPr sz="11500" u="none" dirty="0">
              <a:solidFill>
                <a:srgbClr val="FFFF00"/>
              </a:solidFill>
              <a:latin typeface="Bell MT" panose="02020503060305020303" pitchFamily="18" charset="0"/>
              <a:cs typeface="Akhbar MT" pitchFamily="2" charset="-78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C7F330-55BD-4AE3-9009-A761852E639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0" y="1453421"/>
            <a:ext cx="4735920" cy="25089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DC8DE7-BE84-41B0-A304-98631ECF655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962400"/>
            <a:ext cx="5219700" cy="25089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/>
              <a:t>Electronic Devices and Circuit Theory 11th Ed., Robert L. Boylestad</a:t>
            </a:r>
            <a:endParaRPr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944B2E2-C7E7-44D4-A247-B10AB65A2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533400"/>
            <a:ext cx="6437629" cy="1354217"/>
          </a:xfrm>
        </p:spPr>
        <p:txBody>
          <a:bodyPr/>
          <a:lstStyle/>
          <a:p>
            <a:r>
              <a:rPr lang="en-US" sz="4400" b="1" u="none" dirty="0">
                <a:solidFill>
                  <a:srgbClr val="FFFF00"/>
                </a:solidFill>
              </a:rPr>
              <a:t>Miller's dual theorem</a:t>
            </a:r>
            <a:r>
              <a:rPr lang="en-US" sz="4400" u="none" dirty="0">
                <a:solidFill>
                  <a:srgbClr val="FFFF00"/>
                </a:solidFill>
              </a:rPr>
              <a:t>:</a:t>
            </a:r>
            <a:br>
              <a:rPr lang="en-US" sz="4400" u="none" dirty="0">
                <a:solidFill>
                  <a:srgbClr val="FFFF00"/>
                </a:solidFill>
              </a:rPr>
            </a:br>
            <a:endParaRPr lang="ar-IQ" sz="4400" u="none" dirty="0">
              <a:solidFill>
                <a:srgbClr val="FFFF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CBA37B-C5DF-41DD-9695-5CA998DF142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7620000" cy="2976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7765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/>
              <a:t>Electronic Devices and Circuit Theory 11th Ed., Robert L. Boylestad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936748" y="1676400"/>
            <a:ext cx="3035807" cy="1546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895258-02E1-4552-AB07-F2757299DE9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7878"/>
            <a:ext cx="3886200" cy="351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946BF8D-5AF4-4EAB-AFF5-B75D760AB46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617411"/>
            <a:ext cx="5247640" cy="3150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851B276-01C6-4748-A4C9-62D3363EDD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2000" y="3919083"/>
            <a:ext cx="8191426" cy="2768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279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2875</TotalTime>
  <Words>137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Akhbar MT</vt:lpstr>
      <vt:lpstr>Arial</vt:lpstr>
      <vt:lpstr>Bell MT</vt:lpstr>
      <vt:lpstr>Calibri</vt:lpstr>
      <vt:lpstr>Courier New</vt:lpstr>
      <vt:lpstr>Times New Roman</vt:lpstr>
      <vt:lpstr>Office Theme</vt:lpstr>
      <vt:lpstr>1_Office Theme</vt:lpstr>
      <vt:lpstr>Advance  Electronic I THIRD YEAR</vt:lpstr>
      <vt:lpstr>Miller’s Theorem lect 2</vt:lpstr>
      <vt:lpstr>Miller’s theorem</vt:lpstr>
      <vt:lpstr>Miller's dual theorem: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WiMAX</dc:title>
  <dc:creator>abbasw</dc:creator>
  <cp:lastModifiedBy>abbasw</cp:lastModifiedBy>
  <cp:revision>73</cp:revision>
  <dcterms:created xsi:type="dcterms:W3CDTF">2017-10-15T11:51:09Z</dcterms:created>
  <dcterms:modified xsi:type="dcterms:W3CDTF">2018-11-11T15:41:27Z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2014-06-11T00:00:00Z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2017-10-15T00:00:00Z</vt:filetime>
  </property>
</Properties>
</file>